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4"/>
  </p:notesMasterIdLst>
  <p:sldIdLst>
    <p:sldId id="382" r:id="rId3"/>
    <p:sldId id="331" r:id="rId4"/>
    <p:sldId id="359" r:id="rId5"/>
    <p:sldId id="376" r:id="rId6"/>
    <p:sldId id="377" r:id="rId7"/>
    <p:sldId id="378" r:id="rId8"/>
    <p:sldId id="379" r:id="rId9"/>
    <p:sldId id="380" r:id="rId10"/>
    <p:sldId id="383" r:id="rId11"/>
    <p:sldId id="381" r:id="rId12"/>
    <p:sldId id="38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08408-89D4-4C86-A5DE-5B64E7487CEC}" type="datetimeFigureOut">
              <a:rPr lang="en-MY" smtClean="0"/>
              <a:pPr/>
              <a:t>16/11/2018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4F6D0-1ED1-4E38-8AB9-F8C0977837C6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4217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29432-5576-40C3-8B1B-5309427AD5DB}" type="datetime1">
              <a:rPr lang="en-MY" smtClean="0"/>
              <a:t>16/11/2018</a:t>
            </a:fld>
            <a:endParaRPr lang="en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F39FD-1C8E-4A13-A330-33CA1083E6E7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DD71-3DE4-4E42-BFEA-969B01B7B9B9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5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88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020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73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702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2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2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17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5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1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3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856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A09E-B43D-4A17-B384-45485B977F73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 defTabSz="457200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8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7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9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1672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84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44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5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8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9314C-184A-4735-BE73-CD3DE8A55A98}" type="datetime1">
              <a:rPr lang="en-MY" smtClean="0"/>
              <a:t>16/11/2018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D98F-2F52-47F5-91CE-2A0371788A0B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21F1-7F01-43BD-9D1D-41460156A776}" type="datetime1">
              <a:rPr lang="en-MY" smtClean="0"/>
              <a:t>16/11/2018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28EB4-BC38-4FEA-82F2-512FAFD20413}" type="datetime1">
              <a:rPr lang="en-MY" smtClean="0"/>
              <a:t>16/11/2018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D52D2-FCA4-4B3C-B44D-0D07E7C144B0}" type="datetime1">
              <a:rPr lang="en-MY" smtClean="0"/>
              <a:t>16/11/2018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65874-48D7-4E48-913A-C78017770E11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C6669-52CB-4F01-8ECC-F79CA42F52FF}" type="datetime1">
              <a:rPr lang="en-MY" smtClean="0"/>
              <a:t>16/11/2018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B8A5505-B78B-4F50-9D29-C515C8A20EBD}" type="datetime1">
              <a:rPr lang="en-MY" smtClean="0"/>
              <a:t>16/11/2018</a:t>
            </a:fld>
            <a:endParaRPr lang="en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35B0779-313C-4B40-9850-7FA9805A122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5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8" y="21106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3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6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2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defTabSz="457200"/>
            <a:fld id="{C764DE79-268F-4C1A-8933-263129D2AF90}" type="datetimeFigureOut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11/16/2018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defTabSz="457200"/>
            <a:fld id="{48F63A3B-78C7-47BE-AE5E-E10140E04643}" type="slidenum">
              <a:rPr lang="en-US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 defTabSz="457200"/>
              <a:t>‹#›</a:t>
            </a:fld>
            <a:endParaRPr lang="en-US" dirty="0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76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34194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4F271C">
                    <a:satMod val="130000"/>
                  </a:srgbClr>
                </a:solidFill>
                <a:effectLst/>
                <a:latin typeface="Castellar" panose="020A0402060406010301" pitchFamily="18" charset="0"/>
              </a:rPr>
              <a:t>CASE DISCUSSION 4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sz="2200" dirty="0">
                <a:effectLst/>
              </a:rPr>
              <a:t>by</a:t>
            </a:r>
            <a:br>
              <a:rPr lang="en-US" sz="2200" dirty="0">
                <a:effectLst/>
              </a:rPr>
            </a:br>
            <a:r>
              <a:rPr lang="en-US" sz="2200" dirty="0">
                <a:effectLst/>
              </a:rPr>
              <a:t/>
            </a:r>
            <a:br>
              <a:rPr lang="en-US" sz="2200" dirty="0">
                <a:effectLst/>
              </a:rPr>
            </a:br>
            <a:r>
              <a:rPr lang="en-US" sz="2200" dirty="0"/>
              <a:t>DR. HAFIZAH ZAHARAH AHMAD</a:t>
            </a:r>
            <a:br>
              <a:rPr lang="en-US" sz="2200" dirty="0"/>
            </a:br>
            <a:r>
              <a:rPr lang="en-US" sz="2200" dirty="0"/>
              <a:t>CLINICAL ONCOLOGIST</a:t>
            </a:r>
            <a:endParaRPr lang="en-MY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3600" b="1" cap="all" dirty="0">
              <a:solidFill>
                <a:srgbClr val="4F271C">
                  <a:satMod val="130000"/>
                </a:srgbClr>
              </a:solidFill>
              <a:latin typeface="Castellar" panose="020A0402060406010301" pitchFamily="18" charset="0"/>
              <a:ea typeface="+mj-ea"/>
              <a:cs typeface="+mj-cs"/>
            </a:endParaRPr>
          </a:p>
          <a:p>
            <a:pPr lvl="0">
              <a:buClr>
                <a:srgbClr val="3891A7"/>
              </a:buClr>
            </a:pPr>
            <a: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  <a:t/>
            </a:r>
            <a:br>
              <a:rPr lang="en-US" sz="3600" b="1" cap="all" dirty="0">
                <a:solidFill>
                  <a:srgbClr val="4F271C">
                    <a:satMod val="130000"/>
                  </a:srgbClr>
                </a:solidFill>
                <a:ea typeface="+mj-ea"/>
                <a:cs typeface="+mj-cs"/>
              </a:rPr>
            </a:b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Training Module </a:t>
            </a:r>
          </a:p>
          <a:p>
            <a:pPr lvl="0">
              <a:buClr>
                <a:srgbClr val="3891A7"/>
              </a:buClr>
            </a:pPr>
            <a:r>
              <a:rPr lang="en-MY" sz="8000" b="1" dirty="0">
                <a:solidFill>
                  <a:srgbClr val="4F271C">
                    <a:shade val="30000"/>
                    <a:satMod val="150000"/>
                  </a:srgbClr>
                </a:solidFill>
              </a:rPr>
              <a:t>CPG Management of Colorectal Carcinoma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1</a:t>
            </a:fld>
            <a:endParaRPr lang="en-MY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4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782B70F5-8462-4549-85FD-FA4A5C3A6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rgbClr val="FF0000"/>
                </a:solidFill>
              </a:rPr>
              <a:t>Answer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EA25492-1406-4F80-8972-2270C144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10</a:t>
            </a:fld>
            <a:endParaRPr lang="en-MY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683CD05-336F-48FF-9304-28C3927E1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19" y="1417320"/>
            <a:ext cx="8613648" cy="468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92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5B0779-313C-4B40-9850-7FA9805A1221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srgbClr val="E7DEC9">
                    <a:shade val="50000"/>
                    <a:satMod val="200000"/>
                  </a:srgb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srgbClr val="E7DEC9">
                  <a:shade val="50000"/>
                  <a:satMod val="200000"/>
                </a:srgb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6" name="Picture 2" descr="C:\Users\Chin Eu\Downloads\image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8" y="3058885"/>
            <a:ext cx="2088231" cy="325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EFBA6F08-CA02-4BA0-A9D7-722F601EA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100" y="2600325"/>
            <a:ext cx="6400800" cy="2286000"/>
          </a:xfrm>
        </p:spPr>
        <p:txBody>
          <a:bodyPr/>
          <a:lstStyle/>
          <a:p>
            <a:r>
              <a:rPr lang="en-MY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17480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/>
          <a:lstStyle/>
          <a:p>
            <a:r>
              <a:rPr lang="en-MY" b="1" dirty="0"/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30362"/>
            <a:ext cx="7403592" cy="4800600"/>
          </a:xfrm>
        </p:spPr>
        <p:txBody>
          <a:bodyPr>
            <a:normAutofit fontScale="85000" lnSpcReduction="20000"/>
          </a:bodyPr>
          <a:lstStyle/>
          <a:p>
            <a:r>
              <a:rPr lang="en-MY" dirty="0"/>
              <a:t>Surgery is uneventful. Patient is discharged at day 5 post-operation. </a:t>
            </a:r>
          </a:p>
          <a:p>
            <a:pPr marL="82296" indent="0">
              <a:buNone/>
            </a:pPr>
            <a:endParaRPr lang="en-MY" dirty="0"/>
          </a:p>
          <a:p>
            <a:r>
              <a:rPr lang="en-MY" dirty="0"/>
              <a:t>Final histopathological diagnosis: </a:t>
            </a:r>
          </a:p>
          <a:p>
            <a:pPr lvl="1"/>
            <a:r>
              <a:rPr lang="en-MY" dirty="0"/>
              <a:t>Moderately differentiated adenocarcinoma of the rectum </a:t>
            </a:r>
          </a:p>
          <a:p>
            <a:pPr lvl="1"/>
            <a:r>
              <a:rPr lang="en-MY" dirty="0"/>
              <a:t>ypT2N0 (</a:t>
            </a:r>
            <a:r>
              <a:rPr lang="en-MY" dirty="0" err="1"/>
              <a:t>pTNM</a:t>
            </a:r>
            <a:r>
              <a:rPr lang="en-MY" dirty="0"/>
              <a:t> 7</a:t>
            </a:r>
            <a:r>
              <a:rPr lang="en-MY" baseline="30000" dirty="0"/>
              <a:t>th</a:t>
            </a:r>
            <a:r>
              <a:rPr lang="en-MY" dirty="0"/>
              <a:t> edition)</a:t>
            </a:r>
          </a:p>
          <a:p>
            <a:pPr lvl="1"/>
            <a:r>
              <a:rPr lang="en-MY" dirty="0" err="1"/>
              <a:t>Lymphovascular</a:t>
            </a:r>
            <a:r>
              <a:rPr lang="en-MY" dirty="0"/>
              <a:t> and </a:t>
            </a:r>
            <a:r>
              <a:rPr lang="en-MY" dirty="0" err="1"/>
              <a:t>perineural</a:t>
            </a:r>
            <a:r>
              <a:rPr lang="en-MY" dirty="0"/>
              <a:t> invasion: Negative</a:t>
            </a:r>
          </a:p>
          <a:p>
            <a:pPr lvl="1"/>
            <a:r>
              <a:rPr lang="en-MY" dirty="0"/>
              <a:t>Complete resection (R0) </a:t>
            </a:r>
          </a:p>
          <a:p>
            <a:pPr lvl="1"/>
            <a:r>
              <a:rPr lang="en-MY" dirty="0"/>
              <a:t>Response to pre-operative (neoadjuvant therapy: residual cancer outgrown by fibrosis) </a:t>
            </a:r>
          </a:p>
          <a:p>
            <a:pPr marL="402336" lvl="1" indent="0">
              <a:buNone/>
            </a:pPr>
            <a:endParaRPr lang="en-MY" dirty="0"/>
          </a:p>
          <a:p>
            <a:pPr marL="82296" indent="0">
              <a:buNone/>
            </a:pPr>
            <a:r>
              <a:rPr lang="en-MY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Q1. </a:t>
            </a:r>
            <a:r>
              <a:rPr lang="en-MY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would you follow-up this patient?</a:t>
            </a:r>
          </a:p>
          <a:p>
            <a:pPr marL="82296" indent="0">
              <a:buNone/>
            </a:pPr>
            <a:endParaRPr lang="en-MY" dirty="0"/>
          </a:p>
          <a:p>
            <a:pPr marL="82296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03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1</a:t>
            </a:r>
            <a:endParaRPr lang="en-M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403592" cy="48006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MY" b="1" dirty="0"/>
              <a:t>Follow-up strategies in post-surgery and/or adjuvant treatment are:</a:t>
            </a:r>
          </a:p>
          <a:p>
            <a:pPr marL="82296" indent="0">
              <a:buNone/>
            </a:pPr>
            <a:endParaRPr lang="en-MY" dirty="0"/>
          </a:p>
          <a:p>
            <a:pPr lvl="0" algn="just"/>
            <a:r>
              <a:rPr lang="en-MY" dirty="0"/>
              <a:t>History, physical examination and CEA levels every 3-6 months for five years.</a:t>
            </a:r>
          </a:p>
          <a:p>
            <a:pPr marL="82296" lvl="0" indent="0" algn="just">
              <a:buNone/>
            </a:pPr>
            <a:endParaRPr lang="en-MY" dirty="0"/>
          </a:p>
          <a:p>
            <a:pPr lvl="0" algn="just"/>
            <a:r>
              <a:rPr lang="en-MY" dirty="0"/>
              <a:t>Surveillance colonoscopy at year 1 and every 3-5 years thereafter, dictated by the findings of the previous investigation. </a:t>
            </a:r>
          </a:p>
          <a:p>
            <a:pPr lvl="0" algn="just"/>
            <a:endParaRPr lang="en-MY" dirty="0"/>
          </a:p>
          <a:p>
            <a:pPr lvl="0" algn="just"/>
            <a:r>
              <a:rPr lang="en-MY" dirty="0"/>
              <a:t>CT scan of thorax, abdomen and pelvis is performed annually for </a:t>
            </a:r>
            <a:r>
              <a:rPr lang="en-MY" dirty="0" smtClean="0"/>
              <a:t>3 </a:t>
            </a:r>
            <a:r>
              <a:rPr lang="en-MY" dirty="0"/>
              <a:t>years. For high-risk patients, it is reasonable to consider imaging every 6-12 months for the first </a:t>
            </a:r>
            <a:r>
              <a:rPr lang="en-MY" dirty="0" smtClean="0"/>
              <a:t>3 </a:t>
            </a:r>
            <a:r>
              <a:rPr lang="en-MY" dirty="0"/>
              <a:t>years.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399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1 (cont.)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200" dirty="0"/>
              <a:t>Any new, persistent or worsening symptoms warrant the consideration of a recurrence.</a:t>
            </a:r>
          </a:p>
          <a:p>
            <a:endParaRPr lang="en-MY" sz="2200" dirty="0"/>
          </a:p>
          <a:p>
            <a:r>
              <a:rPr lang="en-MY" sz="2200" dirty="0"/>
              <a:t>Survivors of </a:t>
            </a:r>
            <a:r>
              <a:rPr lang="en-MY" sz="2200" dirty="0" smtClean="0"/>
              <a:t>CRC should </a:t>
            </a:r>
            <a:r>
              <a:rPr lang="en-MY" sz="2200" dirty="0"/>
              <a:t>be encouraged to:</a:t>
            </a:r>
          </a:p>
          <a:p>
            <a:pPr lvl="1"/>
            <a:r>
              <a:rPr lang="en-MY" sz="2200" dirty="0"/>
              <a:t>maintain an ideal body weight throughout life</a:t>
            </a:r>
          </a:p>
          <a:p>
            <a:pPr lvl="1"/>
            <a:r>
              <a:rPr lang="en-MY" sz="2200" dirty="0"/>
              <a:t>adopt a physically active lifestyle </a:t>
            </a:r>
          </a:p>
          <a:p>
            <a:pPr lvl="1"/>
            <a:r>
              <a:rPr lang="en-MY" sz="2200" dirty="0"/>
              <a:t>consume a healthy diet </a:t>
            </a:r>
          </a:p>
          <a:p>
            <a:pPr lvl="1"/>
            <a:r>
              <a:rPr lang="en-MY" sz="2200" dirty="0"/>
              <a:t>limit alcohol consumption and quit smoking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695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64FA008-C141-4826-BD80-72A08EA5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7D54243-3E16-4FF1-92D2-0F7EFBD3B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MY" sz="2800" dirty="0"/>
              <a:t>A year later, CEA shows increasing trend and repeat CT scan reveals unresectable multiple liver and lung metastases. However, surveillance colonoscopy shows normal findings. </a:t>
            </a:r>
          </a:p>
          <a:p>
            <a:pPr algn="just"/>
            <a:endParaRPr lang="en-MY" sz="2800" dirty="0"/>
          </a:p>
          <a:p>
            <a:pPr algn="just"/>
            <a:r>
              <a:rPr lang="en-MY" sz="2800" dirty="0"/>
              <a:t>Patient is asymptomatic with performance status ECOG 1.  </a:t>
            </a:r>
          </a:p>
          <a:p>
            <a:endParaRPr lang="en-MY" dirty="0"/>
          </a:p>
          <a:p>
            <a:r>
              <a:rPr lang="en-MY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Q2.  What </a:t>
            </a:r>
            <a:r>
              <a:rPr lang="en-MY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 treatment option?</a:t>
            </a:r>
          </a:p>
          <a:p>
            <a:endParaRPr lang="en-MY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C51ABC8-0272-40FC-9E5E-5508E1CDE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7862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116557-5C77-4B74-AFC7-1A9E7809F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solidFill>
                  <a:srgbClr val="FF0000"/>
                </a:solidFill>
              </a:rPr>
              <a:t>Answer 2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22CF5151-3304-486D-8892-B3D8755A3D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295400"/>
            <a:ext cx="4267199" cy="4876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7BDB6F1-BE74-43AC-8792-1A15527B9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6</a:t>
            </a:fld>
            <a:endParaRPr lang="en-MY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D209AB46-9BAF-4B4F-8AF9-ACF70482C550}"/>
              </a:ext>
            </a:extLst>
          </p:cNvPr>
          <p:cNvSpPr/>
          <p:nvPr/>
        </p:nvSpPr>
        <p:spPr>
          <a:xfrm>
            <a:off x="5791200" y="4876800"/>
            <a:ext cx="1295399" cy="838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15542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27FCB935-CC60-4B77-854A-09055E8FF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2 (cont.)</a:t>
            </a:r>
            <a:endParaRPr lang="en-MY" sz="3200" b="1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="" xmlns:a16="http://schemas.microsoft.com/office/drawing/2014/main" id="{A90351D7-0E3E-4BE7-B382-3E497CF58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35143"/>
            <a:ext cx="7498080" cy="4800600"/>
          </a:xfrm>
        </p:spPr>
        <p:txBody>
          <a:bodyPr/>
          <a:lstStyle/>
          <a:p>
            <a:r>
              <a:rPr lang="en-MY" dirty="0"/>
              <a:t>Options of chemotherapy regime:</a:t>
            </a:r>
          </a:p>
          <a:p>
            <a:pPr lvl="1"/>
            <a:r>
              <a:rPr lang="en-MY" dirty="0"/>
              <a:t>single agent 5-FU or oral </a:t>
            </a:r>
            <a:r>
              <a:rPr lang="en-MY" dirty="0" err="1" smtClean="0"/>
              <a:t>capecitabine</a:t>
            </a:r>
            <a:r>
              <a:rPr lang="en-MY" dirty="0" smtClean="0"/>
              <a:t> </a:t>
            </a:r>
            <a:r>
              <a:rPr lang="en-MY" dirty="0"/>
              <a:t>(</a:t>
            </a:r>
            <a:r>
              <a:rPr lang="en-MY" dirty="0" err="1"/>
              <a:t>Xeloda</a:t>
            </a:r>
            <a:r>
              <a:rPr lang="en-MY" dirty="0"/>
              <a:t>)</a:t>
            </a:r>
          </a:p>
          <a:p>
            <a:pPr lvl="1"/>
            <a:r>
              <a:rPr lang="en-MY" dirty="0"/>
              <a:t>FOLFOX </a:t>
            </a:r>
          </a:p>
          <a:p>
            <a:pPr lvl="1"/>
            <a:r>
              <a:rPr lang="en-MY" dirty="0"/>
              <a:t>FOLFIRI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A4AFBCB-9B3F-46A5-85ED-056E5CB1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7</a:t>
            </a:fld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8617D0D5-746E-46FF-B570-4A7A69467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608" y="4114800"/>
            <a:ext cx="7498080" cy="14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99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FF2799-71FE-41C5-8CBE-6A6B1A3C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b="1" dirty="0"/>
              <a:t/>
            </a:r>
            <a:br>
              <a:rPr lang="en-MY" b="1" dirty="0"/>
            </a:b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4281CD9-346B-48BD-B68A-A813D2BA1D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just">
              <a:buNone/>
            </a:pPr>
            <a:r>
              <a:rPr lang="en-MY" sz="2600" b="1" dirty="0" smtClean="0">
                <a:solidFill>
                  <a:srgbClr val="FF0000"/>
                </a:solidFill>
              </a:rPr>
              <a:t>Q3. How </a:t>
            </a:r>
            <a:r>
              <a:rPr lang="en-MY" sz="2600" b="1" dirty="0">
                <a:solidFill>
                  <a:srgbClr val="FF0000"/>
                </a:solidFill>
              </a:rPr>
              <a:t>should you counsel the patient regarding chemotherapy?</a:t>
            </a:r>
          </a:p>
          <a:p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92234AB-B79D-4FEA-8D1E-DCF427FDF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72642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17C6EB-BFED-4101-8F59-184DBDEE2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rgbClr val="FF0000"/>
                </a:solidFill>
              </a:rPr>
              <a:t>Answer 3</a:t>
            </a:r>
            <a:endParaRPr lang="en-MY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D164E7-D75C-4AAA-8D82-86956E9F2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/>
              <a:t>Rational of chemotherapy – curative or palliative </a:t>
            </a:r>
          </a:p>
          <a:p>
            <a:r>
              <a:rPr lang="en-MY" dirty="0"/>
              <a:t>Schedule of chemotherapy</a:t>
            </a:r>
          </a:p>
          <a:p>
            <a:r>
              <a:rPr lang="en-MY" dirty="0"/>
              <a:t>Precautions during chemotherapy</a:t>
            </a:r>
          </a:p>
          <a:p>
            <a:r>
              <a:rPr lang="en-MY" dirty="0"/>
              <a:t>Side effects </a:t>
            </a:r>
            <a:r>
              <a:rPr lang="en-MY" dirty="0" smtClean="0"/>
              <a:t>(refer </a:t>
            </a:r>
            <a:r>
              <a:rPr lang="en-MY" dirty="0"/>
              <a:t>to </a:t>
            </a:r>
            <a:r>
              <a:rPr lang="en-MY" b="1" dirty="0"/>
              <a:t>Appendix 6</a:t>
            </a:r>
            <a:r>
              <a:rPr lang="en-MY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DB7A9FF-4CB9-4290-81CF-B6AD0C717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B0779-313C-4B40-9850-7FA9805A1221}" type="slidenum">
              <a:rPr lang="en-MY" smtClean="0"/>
              <a:pPr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788460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1499</TotalTime>
  <Words>314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1_Solstice</vt:lpstr>
      <vt:lpstr>CASE DISCUSSION 4  by  DR. HAFIZAH ZAHARAH AHMAD CLINICAL ONCOLOGIST</vt:lpstr>
      <vt:lpstr>Scenario</vt:lpstr>
      <vt:lpstr>Answer 1</vt:lpstr>
      <vt:lpstr>Answer 1 (cont.)</vt:lpstr>
      <vt:lpstr>Scenario (cont.)</vt:lpstr>
      <vt:lpstr>Answer 2</vt:lpstr>
      <vt:lpstr>Answer 2 (cont.)</vt:lpstr>
      <vt:lpstr> </vt:lpstr>
      <vt:lpstr>Answer 3</vt:lpstr>
      <vt:lpstr>Answer 3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DrAmin</dc:creator>
  <cp:lastModifiedBy>Chin Eu</cp:lastModifiedBy>
  <cp:revision>91</cp:revision>
  <dcterms:created xsi:type="dcterms:W3CDTF">2014-04-15T22:12:47Z</dcterms:created>
  <dcterms:modified xsi:type="dcterms:W3CDTF">2018-11-16T02:11:47Z</dcterms:modified>
</cp:coreProperties>
</file>